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3"/>
  </p:notesMasterIdLst>
  <p:sldIdLst>
    <p:sldId id="256" r:id="rId2"/>
    <p:sldId id="258" r:id="rId3"/>
    <p:sldId id="259" r:id="rId4"/>
    <p:sldId id="261" r:id="rId5"/>
    <p:sldId id="278" r:id="rId6"/>
    <p:sldId id="283" r:id="rId7"/>
    <p:sldId id="284" r:id="rId8"/>
    <p:sldId id="285" r:id="rId9"/>
    <p:sldId id="274" r:id="rId10"/>
    <p:sldId id="287" r:id="rId11"/>
    <p:sldId id="28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Lopez Leiva" initials="CLL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6"/>
    <p:restoredTop sz="93137"/>
  </p:normalViewPr>
  <p:slideViewPr>
    <p:cSldViewPr snapToGrid="0" snapToObjects="1">
      <p:cViewPr>
        <p:scale>
          <a:sx n="78" d="100"/>
          <a:sy n="78" d="100"/>
        </p:scale>
        <p:origin x="1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2F88A-8A99-E24E-A6E6-7FD7EC0CD37F}" type="datetimeFigureOut">
              <a:rPr lang="en-US" smtClean="0"/>
              <a:t>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B43C0-C5C1-6741-993C-1565D6488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53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05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</a:t>
            </a:r>
            <a:r>
              <a:rPr lang="en-US" baseline="0" dirty="0"/>
              <a:t> number of codes P</a:t>
            </a:r>
          </a:p>
          <a:p>
            <a:r>
              <a:rPr lang="en-US" baseline="0" dirty="0"/>
              <a:t>Provide examples of images and how they were pixelated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07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</a:t>
            </a:r>
            <a:r>
              <a:rPr lang="en-US" baseline="0" dirty="0"/>
              <a:t> number of codes P</a:t>
            </a:r>
          </a:p>
          <a:p>
            <a:r>
              <a:rPr lang="en-US" baseline="0" dirty="0"/>
              <a:t>Provide examples of images and how they were pixelated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3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</a:t>
            </a:r>
            <a:r>
              <a:rPr lang="en-US" baseline="0" dirty="0"/>
              <a:t> number of codes P</a:t>
            </a:r>
          </a:p>
          <a:p>
            <a:r>
              <a:rPr lang="en-US" baseline="0" dirty="0"/>
              <a:t>Provide examples of images and how they were pixelated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1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4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B43C0-C5C1-6741-993C-1565D6488D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1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2/10/19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2/10/19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2/10/19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5.jpeg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55" y="0"/>
            <a:ext cx="465429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925" y="2255634"/>
            <a:ext cx="3374137" cy="8519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58970" y="2386744"/>
            <a:ext cx="5928358" cy="1645920"/>
          </a:xfrm>
        </p:spPr>
        <p:txBody>
          <a:bodyPr>
            <a:normAutofit/>
          </a:bodyPr>
          <a:lstStyle/>
          <a:p>
            <a:r>
              <a:rPr lang="en-US" dirty="0"/>
              <a:t>AOLME Curriculum</a:t>
            </a:r>
            <a:br>
              <a:rPr lang="en-US" dirty="0"/>
            </a:br>
            <a:r>
              <a:rPr lang="en-US" sz="1600" dirty="0"/>
              <a:t>SESSION 1</a:t>
            </a:r>
          </a:p>
        </p:txBody>
      </p:sp>
      <p:sp>
        <p:nvSpPr>
          <p:cNvPr id="6" name="Rectangle 115"/>
          <p:cNvSpPr>
            <a:spLocks noChangeArrowheads="1"/>
          </p:cNvSpPr>
          <p:nvPr/>
        </p:nvSpPr>
        <p:spPr bwMode="auto">
          <a:xfrm>
            <a:off x="4635142" y="6487072"/>
            <a:ext cx="753368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THE AOLME</a:t>
            </a:r>
            <a:r>
              <a:rPr lang="en-US" altLang="en-US" sz="80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AT THE UNIVERSITY OF NEW MEXICO, PLEASE DO NOT COPY OR DISTRIBUTE ANY OF THESE COPYRIGHTED TASKS WITHOUT PROPER AUTHORIZATION OF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980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570156" y="1316106"/>
            <a:ext cx="10815357" cy="5011360"/>
            <a:chOff x="549253" y="1301464"/>
            <a:chExt cx="7943264" cy="483568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9253" y="3725625"/>
              <a:ext cx="389543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597085" y="3725625"/>
              <a:ext cx="389543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517717" y="3772213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505048" y="1301464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84" y="1100420"/>
            <a:ext cx="601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b="1" dirty="0"/>
              <a:t>Explore: </a:t>
            </a:r>
            <a:r>
              <a:rPr lang="en-US" dirty="0"/>
              <a:t>The Graphical User Interface or GUI helps us surf the </a:t>
            </a:r>
            <a:r>
              <a:rPr lang="en-US" b="1" dirty="0"/>
              <a:t>file system</a:t>
            </a:r>
            <a:r>
              <a:rPr lang="en-US" dirty="0"/>
              <a:t> by clicking on icons</a:t>
            </a:r>
            <a:r>
              <a:rPr lang="en-US" i="1" dirty="0"/>
              <a:t>. Open and close 2-3 files.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980124" y="3891936"/>
            <a:ext cx="60600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4. </a:t>
            </a:r>
            <a:r>
              <a:rPr lang="en-US" b="1" dirty="0"/>
              <a:t>Challenge:</a:t>
            </a:r>
            <a:endParaRPr lang="en-US" dirty="0"/>
          </a:p>
          <a:p>
            <a:pPr indent="12700"/>
            <a:r>
              <a:rPr lang="en-US" dirty="0"/>
              <a:t>  Find how many directories there are in your computer under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/home/pi </a:t>
            </a:r>
            <a:r>
              <a:rPr lang="en-US" dirty="0"/>
              <a:t>Use only commands and </a:t>
            </a:r>
            <a:r>
              <a:rPr lang="en-US" b="1" dirty="0"/>
              <a:t>NOT the GUI!</a:t>
            </a:r>
            <a:endParaRPr lang="en-US" dirty="0"/>
          </a:p>
          <a:p>
            <a:r>
              <a:rPr lang="en-US" i="1" dirty="0"/>
              <a:t>                       Hint</a:t>
            </a:r>
            <a:r>
              <a:rPr lang="en-US" b="1" dirty="0"/>
              <a:t>:</a:t>
            </a:r>
            <a:r>
              <a:rPr lang="en-US" dirty="0"/>
              <a:t> Start using:</a:t>
            </a:r>
          </a:p>
          <a:p>
            <a:pPr algn="ctr"/>
            <a:r>
              <a:rPr lang="en-US" dirty="0"/>
              <a:t>	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/home/pi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ls </a:t>
            </a:r>
            <a:r>
              <a:rPr lang="mr-IN" dirty="0"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</a:t>
            </a:r>
          </a:p>
          <a:p>
            <a:r>
              <a:rPr lang="en-US" dirty="0"/>
              <a:t>Another way to see the directories is: the tree command. For this in the terminal type: 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/home/pi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		tree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64729" y="1081231"/>
            <a:ext cx="613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/>
            <a:r>
              <a:rPr lang="en-US" sz="1600" dirty="0"/>
              <a:t>2.  The icons or GUIs are for us. Computers work with commands.  To learn some commands, open the </a:t>
            </a:r>
            <a:r>
              <a:rPr lang="en-US" sz="1600" b="1" dirty="0"/>
              <a:t>Terminal </a:t>
            </a:r>
            <a:r>
              <a:rPr lang="en-US" sz="1600" dirty="0"/>
              <a:t>in Linux by clicking on: Start by typing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 -al</a:t>
            </a:r>
            <a:r>
              <a:rPr lang="en-US" sz="1600" dirty="0">
                <a:cs typeface="Courier New" panose="02070309020205020404" pitchFamily="49" charset="0"/>
              </a:rPr>
              <a:t> and click </a:t>
            </a:r>
            <a:r>
              <a:rPr lang="en-US" sz="1600" i="1" dirty="0">
                <a:cs typeface="Courier New" panose="02070309020205020404" pitchFamily="49" charset="0"/>
              </a:rPr>
              <a:t>enter</a:t>
            </a:r>
            <a:r>
              <a:rPr lang="en-US" sz="1600" dirty="0">
                <a:cs typeface="Courier New" panose="02070309020205020404" pitchFamily="49" charset="0"/>
              </a:rPr>
              <a:t>.  You will see something like: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-45883" y="3810049"/>
            <a:ext cx="606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/>
            <a:r>
              <a:rPr lang="en-US" sz="1600" dirty="0"/>
              <a:t>3.  </a:t>
            </a:r>
            <a:r>
              <a:rPr lang="en-US" sz="1600" b="1" dirty="0"/>
              <a:t>Work:</a:t>
            </a:r>
            <a:r>
              <a:rPr lang="en-US" sz="1600" dirty="0"/>
              <a:t> Taking turns, try out these commands. Discuss what happens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409938" y="46632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Rectangle 115"/>
          <p:cNvSpPr>
            <a:spLocks noChangeArrowheads="1"/>
          </p:cNvSpPr>
          <p:nvPr/>
        </p:nvSpPr>
        <p:spPr bwMode="auto">
          <a:xfrm>
            <a:off x="4932157" y="6487072"/>
            <a:ext cx="7236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THE AOLME</a:t>
            </a:r>
            <a:r>
              <a:rPr lang="en-US" altLang="en-US" sz="800" dirty="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AT THE UNIVERSITY OF NEW MEXICO, PLEASE DO NOT COPY OR DISTRIBUTE ANY OF THESE COPYRIGHTED TASKS WITHOUT PROPER AUTHORIZATION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5411EE-54C2-4E46-A3B0-DD72F3809CD0}"/>
              </a:ext>
            </a:extLst>
          </p:cNvPr>
          <p:cNvSpPr/>
          <p:nvPr/>
        </p:nvSpPr>
        <p:spPr>
          <a:xfrm>
            <a:off x="63637" y="241616"/>
            <a:ext cx="1203589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1.3.1. </a:t>
            </a:r>
            <a:r>
              <a:rPr lang="en-US" sz="3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 Commands to Navigate the File System</a:t>
            </a:r>
            <a:endParaRPr lang="en-US" sz="3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86B7C1-C588-FD4E-8054-811BCD289200}"/>
              </a:ext>
            </a:extLst>
          </p:cNvPr>
          <p:cNvSpPr/>
          <p:nvPr/>
        </p:nvSpPr>
        <p:spPr>
          <a:xfrm>
            <a:off x="59482" y="2500430"/>
            <a:ext cx="5905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Times New Roman" panose="02020603050405020304" pitchFamily="18" charset="0"/>
                <a:cs typeface="Courier New" panose="02070309020205020404" pitchFamily="49" charset="0"/>
              </a:rPr>
              <a:t>Open a directory using the GUI File Manager by clicking on the folder icon.  T</a:t>
            </a:r>
            <a:r>
              <a:rPr lang="en-US" dirty="0"/>
              <a:t>he </a:t>
            </a:r>
            <a:r>
              <a:rPr lang="en-US" b="1" dirty="0"/>
              <a:t>taskbar</a:t>
            </a:r>
            <a:r>
              <a:rPr lang="en-US" dirty="0"/>
              <a:t> appears on the left-top side of your monitor.  </a:t>
            </a:r>
            <a:r>
              <a:rPr lang="en-US" i="1" dirty="0"/>
              <a:t>Have you ever used GUIs? What’s a directory? Is a folder a directory? Why? How different are files from directories?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218B548-D38A-7C42-AAE2-C01EEC1B7B4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6" t="14288" r="7317" b="14284"/>
          <a:stretch/>
        </p:blipFill>
        <p:spPr bwMode="auto">
          <a:xfrm>
            <a:off x="11785886" y="1387836"/>
            <a:ext cx="314325" cy="2381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935148F-EDAF-544B-BAD5-68CDDBD4E3D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75" b="14516"/>
          <a:stretch/>
        </p:blipFill>
        <p:spPr bwMode="auto">
          <a:xfrm>
            <a:off x="6239080" y="1927879"/>
            <a:ext cx="5693494" cy="11373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66455-D447-CA48-AF64-4F34C01BB16F}"/>
              </a:ext>
            </a:extLst>
          </p:cNvPr>
          <p:cNvSpPr/>
          <p:nvPr/>
        </p:nvSpPr>
        <p:spPr>
          <a:xfrm>
            <a:off x="5980124" y="3055294"/>
            <a:ext cx="624931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938"/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Look! If the line starts with “d” it’s a directory. If it were “-” then it’d be a file. The text at the end (blue here) is the file or directory name. </a:t>
            </a:r>
            <a:endParaRPr lang="en-US" sz="1500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7938" algn="r"/>
            <a:r>
              <a:rPr lang="en-US" sz="1500" i="1" dirty="0">
                <a:ea typeface="Calibri" panose="020F0502020204030204" pitchFamily="34" charset="0"/>
                <a:cs typeface="Times New Roman" panose="02020603050405020304" pitchFamily="18" charset="0"/>
              </a:rPr>
              <a:t>What else do you see?            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FA7DBA-2D27-D548-B262-3A80275E48D3}"/>
              </a:ext>
            </a:extLst>
          </p:cNvPr>
          <p:cNvGrpSpPr/>
          <p:nvPr/>
        </p:nvGrpSpPr>
        <p:grpSpPr>
          <a:xfrm>
            <a:off x="2113872" y="1944414"/>
            <a:ext cx="2331720" cy="358857"/>
            <a:chOff x="2972328" y="2065421"/>
            <a:chExt cx="2331720" cy="35885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B33C34D-59C8-A049-A3B7-64D7DF72F775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8108"/>
            <a:stretch/>
          </p:blipFill>
          <p:spPr bwMode="auto">
            <a:xfrm>
              <a:off x="2972328" y="2065421"/>
              <a:ext cx="2331720" cy="32004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DC536F4-67B0-894A-AAB2-D4D12D0C9F32}"/>
                </a:ext>
              </a:extLst>
            </p:cNvPr>
            <p:cNvCxnSpPr/>
            <p:nvPr/>
          </p:nvCxnSpPr>
          <p:spPr>
            <a:xfrm flipH="1" flipV="1">
              <a:off x="3949048" y="2261933"/>
              <a:ext cx="99796" cy="1623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ADE30B8-621A-E741-9EAE-94CB30E5448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791" y="4086507"/>
            <a:ext cx="5831719" cy="2771493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-45792" y="6382834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1- 2019</a:t>
            </a:r>
            <a:r>
              <a:rPr lang="en-US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E5CBEE-9F8C-BD4A-A25D-CDA9336B4AF3}"/>
              </a:ext>
            </a:extLst>
          </p:cNvPr>
          <p:cNvSpPr txBox="1"/>
          <p:nvPr/>
        </p:nvSpPr>
        <p:spPr>
          <a:xfrm>
            <a:off x="10251256" y="4912956"/>
            <a:ext cx="1869626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Describe, </a:t>
            </a:r>
            <a:r>
              <a:rPr lang="en-US" sz="1600" i="1" dirty="0"/>
              <a:t>what’s a command?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CDF132-A842-EF4A-AAC4-10A04582FBF4}"/>
              </a:ext>
            </a:extLst>
          </p:cNvPr>
          <p:cNvSpPr txBox="1"/>
          <p:nvPr/>
        </p:nvSpPr>
        <p:spPr>
          <a:xfrm>
            <a:off x="6117093" y="5133699"/>
            <a:ext cx="2319894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What’s a root directory?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FC9FA7-D3AC-0244-AA6F-480B8ABCFFA5}"/>
              </a:ext>
            </a:extLst>
          </p:cNvPr>
          <p:cNvSpPr txBox="1"/>
          <p:nvPr/>
        </p:nvSpPr>
        <p:spPr>
          <a:xfrm>
            <a:off x="10429489" y="5885370"/>
            <a:ext cx="169579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How do you think these two lines connect?</a:t>
            </a:r>
          </a:p>
        </p:txBody>
      </p:sp>
    </p:spTree>
    <p:extLst>
      <p:ext uri="{BB962C8B-B14F-4D97-AF65-F5344CB8AC3E}">
        <p14:creationId xmlns:p14="http://schemas.microsoft.com/office/powerpoint/2010/main" val="1025149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570156" y="1442641"/>
            <a:ext cx="10815357" cy="4884825"/>
            <a:chOff x="549253" y="1423563"/>
            <a:chExt cx="7943264" cy="471358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9253" y="3725625"/>
              <a:ext cx="389543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597085" y="3725625"/>
              <a:ext cx="389543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517717" y="3772213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/>
            </p:cNvCxnSpPr>
            <p:nvPr/>
          </p:nvCxnSpPr>
          <p:spPr>
            <a:xfrm flipV="1">
              <a:off x="4505048" y="1423563"/>
              <a:ext cx="0" cy="224283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4972" y="1339341"/>
            <a:ext cx="5303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2000" dirty="0"/>
              <a:t>Create directories using this command:</a:t>
            </a:r>
          </a:p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63795" y="3842949"/>
            <a:ext cx="600485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4. </a:t>
            </a:r>
            <a:r>
              <a:rPr lang="en-US" sz="2000" b="1" dirty="0"/>
              <a:t>Challenge 2:</a:t>
            </a:r>
            <a:r>
              <a:rPr lang="en-US" sz="2000" dirty="0"/>
              <a:t> </a:t>
            </a:r>
            <a:r>
              <a:rPr lang="en-US" dirty="0"/>
              <a:t>Now that you can navigate directories, open &amp; watch a video.  Open the Terminal and access the </a:t>
            </a:r>
          </a:p>
          <a:p>
            <a:r>
              <a:rPr lang="en-US" dirty="0"/>
              <a:t>Session 1 folder, and type in commands below. </a:t>
            </a:r>
          </a:p>
          <a:p>
            <a:r>
              <a:rPr lang="en-US" i="1" dirty="0"/>
              <a:t>Note</a:t>
            </a:r>
            <a:r>
              <a:rPr lang="en-US" dirty="0"/>
              <a:t>:  Folder levels to navigate: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/home/pi/AOLME/Session1/</a:t>
            </a:r>
          </a:p>
          <a:p>
            <a:r>
              <a:rPr lang="en-US" dirty="0"/>
              <a:t>The name of video is: </a:t>
            </a:r>
            <a:r>
              <a:rPr lang="en-US" dirty="0" err="1"/>
              <a:t>IntroVideo</a:t>
            </a:r>
            <a:r>
              <a:rPr lang="en-US" dirty="0"/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81586" y="1356126"/>
            <a:ext cx="5887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sz="2000" dirty="0"/>
              <a:t>Remove  or erase directories using this command:</a:t>
            </a:r>
          </a:p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rmdir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299957" y="3875365"/>
            <a:ext cx="56485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2888" indent="-227013"/>
            <a:r>
              <a:rPr lang="en-US" sz="1600" b="1" dirty="0"/>
              <a:t>3. </a:t>
            </a:r>
            <a:r>
              <a:rPr lang="en-US" sz="2000" b="1" dirty="0"/>
              <a:t>Challenge 1:</a:t>
            </a:r>
            <a:r>
              <a:rPr lang="en-US" sz="2000" dirty="0"/>
              <a:t>  </a:t>
            </a:r>
          </a:p>
          <a:p>
            <a:pPr marL="242888" indent="-227013"/>
            <a:r>
              <a:rPr lang="en-US" sz="2000" dirty="0"/>
              <a:t>     With your team, create 3 directories: </a:t>
            </a:r>
          </a:p>
          <a:p>
            <a:pPr marL="1660525" indent="-407988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/home/pi/try1, </a:t>
            </a:r>
          </a:p>
          <a:p>
            <a:pPr marL="1660525" indent="-407988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/home/pi/try2,  and 			  </a:t>
            </a:r>
          </a:p>
          <a:p>
            <a:pPr marL="1660525" indent="-407988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/home/pi/try3. </a:t>
            </a:r>
          </a:p>
          <a:p>
            <a:pPr marL="242888" indent="-227013" algn="r"/>
            <a:r>
              <a:rPr lang="en-US" sz="2000" dirty="0"/>
              <a:t> Then, erase them all.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409938" y="46632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580664" y="4703098"/>
            <a:ext cx="2428172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Write: </a:t>
            </a:r>
            <a:r>
              <a:rPr lang="en-US" sz="1600" dirty="0"/>
              <a:t>What Linux commands should you remember? </a:t>
            </a:r>
            <a:r>
              <a:rPr lang="en-US" sz="1600" i="1" dirty="0"/>
              <a:t>How can you tell the directory levels? </a:t>
            </a:r>
            <a:r>
              <a:rPr lang="en-US" sz="1600" dirty="0"/>
              <a:t>What do these codes do?</a:t>
            </a:r>
          </a:p>
        </p:txBody>
      </p:sp>
      <p:sp>
        <p:nvSpPr>
          <p:cNvPr id="32" name="Rectangle 115"/>
          <p:cNvSpPr>
            <a:spLocks noChangeArrowheads="1"/>
          </p:cNvSpPr>
          <p:nvPr/>
        </p:nvSpPr>
        <p:spPr bwMode="auto">
          <a:xfrm>
            <a:off x="4932157" y="6487072"/>
            <a:ext cx="7236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THE AOLME</a:t>
            </a:r>
            <a:r>
              <a:rPr lang="en-US" altLang="en-US" sz="800" dirty="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AT THE UNIVERSITY OF NEW MEXICO, PLEASE DO NOT COPY OR DISTRIBUTE ANY OF THESE COPYRIGHTED TASKS WITHOUT PROPER AUTHORIZATION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5411EE-54C2-4E46-A3B0-DD72F3809CD0}"/>
              </a:ext>
            </a:extLst>
          </p:cNvPr>
          <p:cNvSpPr/>
          <p:nvPr/>
        </p:nvSpPr>
        <p:spPr>
          <a:xfrm>
            <a:off x="136668" y="229859"/>
            <a:ext cx="1166402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1.3.2. </a:t>
            </a:r>
            <a:r>
              <a:rPr lang="en-US" sz="3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 Commands to Work with Directories</a:t>
            </a:r>
            <a:endParaRPr lang="en-US" sz="3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17943" y="6291390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1- 2019</a:t>
            </a:r>
            <a:r>
              <a:rPr lang="en-US" dirty="0"/>
              <a:t>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FA5C566-ACFF-1543-B016-2956775B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85513" y="4255869"/>
            <a:ext cx="541061" cy="7032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BA908CA-74CD-BB43-B9D8-7C61022E6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649" y="2128629"/>
            <a:ext cx="1681538" cy="9274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C9DE3F0-0486-3347-B170-FDC625FC9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423" y="2102582"/>
            <a:ext cx="1688014" cy="9739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B215699-16C4-6347-9341-2777BE1EB857}"/>
              </a:ext>
            </a:extLst>
          </p:cNvPr>
          <p:cNvSpPr txBox="1"/>
          <p:nvPr/>
        </p:nvSpPr>
        <p:spPr>
          <a:xfrm>
            <a:off x="1232305" y="2118499"/>
            <a:ext cx="1873333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Write &amp; Run </a:t>
            </a:r>
            <a:r>
              <a:rPr lang="en-US" sz="1400" dirty="0"/>
              <a:t>these commands. What does each line </a:t>
            </a:r>
            <a:r>
              <a:rPr lang="en-US" sz="1400" b="1" dirty="0"/>
              <a:t>do</a:t>
            </a:r>
            <a:r>
              <a:rPr lang="en-US" sz="1400" dirty="0"/>
              <a:t>?  Why do you think that?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753F5B0-E94B-EB4B-ABEA-371FCA752E8D}"/>
              </a:ext>
            </a:extLst>
          </p:cNvPr>
          <p:cNvCxnSpPr>
            <a:cxnSpLocks/>
          </p:cNvCxnSpPr>
          <p:nvPr/>
        </p:nvCxnSpPr>
        <p:spPr>
          <a:xfrm>
            <a:off x="3116650" y="2596741"/>
            <a:ext cx="232628" cy="44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6A5E9C7-9083-A64A-9948-CDB3696B51E9}"/>
              </a:ext>
            </a:extLst>
          </p:cNvPr>
          <p:cNvCxnSpPr>
            <a:cxnSpLocks/>
          </p:cNvCxnSpPr>
          <p:nvPr/>
        </p:nvCxnSpPr>
        <p:spPr>
          <a:xfrm>
            <a:off x="9119130" y="2612041"/>
            <a:ext cx="232628" cy="44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F6E279-9258-4B5E-BBD2-46F6B2BD594E}"/>
              </a:ext>
            </a:extLst>
          </p:cNvPr>
          <p:cNvSpPr txBox="1"/>
          <p:nvPr/>
        </p:nvSpPr>
        <p:spPr>
          <a:xfrm>
            <a:off x="7233559" y="2108374"/>
            <a:ext cx="1861460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Write &amp; Run</a:t>
            </a:r>
            <a:r>
              <a:rPr lang="en-US" sz="1400" dirty="0"/>
              <a:t> these commands. What does each line </a:t>
            </a:r>
            <a:r>
              <a:rPr lang="en-US" sz="1400" b="1" dirty="0"/>
              <a:t>do</a:t>
            </a:r>
            <a:r>
              <a:rPr lang="en-US" sz="1400" dirty="0"/>
              <a:t>?  Why do you think that?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576FD1-2CA4-434E-AE6C-C9DE34653641}"/>
              </a:ext>
            </a:extLst>
          </p:cNvPr>
          <p:cNvSpPr txBox="1"/>
          <p:nvPr/>
        </p:nvSpPr>
        <p:spPr>
          <a:xfrm>
            <a:off x="6265594" y="3190832"/>
            <a:ext cx="5479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Be careful: </a:t>
            </a:r>
            <a:r>
              <a:rPr lang="en-US" sz="1600" dirty="0"/>
              <a:t>Once you remove a directory, you cannot recover the files in that directory.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3958C-4234-684F-821A-67A8B0353B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835"/>
          <a:stretch/>
        </p:blipFill>
        <p:spPr>
          <a:xfrm>
            <a:off x="6163419" y="5969457"/>
            <a:ext cx="5845417" cy="53486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D5662BB-B693-AD44-97D5-3B45CC83211C}"/>
              </a:ext>
            </a:extLst>
          </p:cNvPr>
          <p:cNvGrpSpPr/>
          <p:nvPr/>
        </p:nvGrpSpPr>
        <p:grpSpPr>
          <a:xfrm>
            <a:off x="4836023" y="1073309"/>
            <a:ext cx="2702254" cy="369332"/>
            <a:chOff x="8550492" y="795800"/>
            <a:chExt cx="2702254" cy="36933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98A968A-B6D6-5545-AB2F-AB98F880E615}"/>
                </a:ext>
              </a:extLst>
            </p:cNvPr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6" t="14288" r="7317" b="14284"/>
            <a:stretch/>
          </p:blipFill>
          <p:spPr bwMode="auto">
            <a:xfrm>
              <a:off x="10938421" y="861878"/>
              <a:ext cx="314325" cy="23812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592658B-262A-2C4A-B72F-BAEFAA9F8064}"/>
                </a:ext>
              </a:extLst>
            </p:cNvPr>
            <p:cNvSpPr/>
            <p:nvPr/>
          </p:nvSpPr>
          <p:spPr>
            <a:xfrm>
              <a:off x="8550492" y="795800"/>
              <a:ext cx="25551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Keep using the Terminal: 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A80353-51B6-294E-A34F-78DEE3FEBAD1}"/>
              </a:ext>
            </a:extLst>
          </p:cNvPr>
          <p:cNvCxnSpPr>
            <a:cxnSpLocks/>
          </p:cNvCxnSpPr>
          <p:nvPr/>
        </p:nvCxnSpPr>
        <p:spPr>
          <a:xfrm flipH="1">
            <a:off x="9910685" y="5879576"/>
            <a:ext cx="408973" cy="2425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E30AC1-D502-484F-984A-13D5F8F5092F}"/>
              </a:ext>
            </a:extLst>
          </p:cNvPr>
          <p:cNvCxnSpPr>
            <a:cxnSpLocks/>
          </p:cNvCxnSpPr>
          <p:nvPr/>
        </p:nvCxnSpPr>
        <p:spPr>
          <a:xfrm>
            <a:off x="10538847" y="5969457"/>
            <a:ext cx="294468" cy="1526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agen 1">
            <a:extLst>
              <a:ext uri="{FF2B5EF4-FFF2-40B4-BE49-F238E27FC236}">
                <a16:creationId xmlns:a16="http://schemas.microsoft.com/office/drawing/2014/main" id="{861CB3ED-CC90-F64C-9F9F-865CB31DEB15}"/>
              </a:ext>
            </a:extLst>
          </p:cNvPr>
          <p:cNvPicPr/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intBrush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218314" y="2775331"/>
            <a:ext cx="826618" cy="937491"/>
          </a:xfrm>
          <a:prstGeom prst="rect">
            <a:avLst/>
          </a:prstGeom>
          <a:noFill/>
          <a:ln w="31750" cap="sq">
            <a:noFill/>
            <a:miter lim="800000"/>
          </a:ln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42A2FBA5-DFE0-5D40-9004-C71FB6B66814}"/>
              </a:ext>
            </a:extLst>
          </p:cNvPr>
          <p:cNvSpPr/>
          <p:nvPr/>
        </p:nvSpPr>
        <p:spPr>
          <a:xfrm>
            <a:off x="1874028" y="3154248"/>
            <a:ext cx="2229433" cy="596921"/>
          </a:xfrm>
          <a:prstGeom prst="wedgeRoundRectCallout">
            <a:avLst>
              <a:gd name="adj1" fmla="val -94530"/>
              <a:gd name="adj2" fmla="val -56347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LOL! So, to use 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sz="1600" dirty="0">
                <a:solidFill>
                  <a:schemeClr val="tx1"/>
                </a:solidFill>
              </a:rPr>
              <a:t> first we need to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1600" b="1" dirty="0">
                <a:solidFill>
                  <a:schemeClr val="tx1"/>
                </a:solidFill>
                <a:cs typeface="Courier New" panose="02070309020205020404" pitchFamily="49" charset="0"/>
              </a:rPr>
              <a:t>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81B043-585F-AD4A-8A9D-AC8252B66E71}"/>
              </a:ext>
            </a:extLst>
          </p:cNvPr>
          <p:cNvSpPr txBox="1"/>
          <p:nvPr/>
        </p:nvSpPr>
        <p:spPr>
          <a:xfrm>
            <a:off x="4412784" y="3078081"/>
            <a:ext cx="150202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Instead of ‘</a:t>
            </a:r>
            <a:r>
              <a:rPr lang="en-US" sz="1400" dirty="0" err="1"/>
              <a:t>mario</a:t>
            </a:r>
            <a:r>
              <a:rPr lang="en-US" sz="1400" dirty="0"/>
              <a:t>’ use other names</a:t>
            </a:r>
          </a:p>
        </p:txBody>
      </p:sp>
    </p:spTree>
    <p:extLst>
      <p:ext uri="{BB962C8B-B14F-4D97-AF65-F5344CB8AC3E}">
        <p14:creationId xmlns:p14="http://schemas.microsoft.com/office/powerpoint/2010/main" val="711988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"/>
          <p:cNvPicPr/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27941" y="0"/>
            <a:ext cx="1812472" cy="2155104"/>
          </a:xfrm>
          <a:prstGeom prst="rect">
            <a:avLst/>
          </a:prstGeom>
          <a:noFill/>
          <a:ln w="31750" cap="sq">
            <a:noFill/>
            <a:miter lim="800000"/>
          </a:ln>
        </p:spPr>
      </p:pic>
      <p:pic>
        <p:nvPicPr>
          <p:cNvPr id="4" name="Picture 3"/>
          <p:cNvPicPr/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16457" y="4286523"/>
            <a:ext cx="1982285" cy="2269671"/>
          </a:xfrm>
          <a:prstGeom prst="rect">
            <a:avLst/>
          </a:prstGeom>
          <a:ln w="31750" cap="sq">
            <a:noFill/>
            <a:miter lim="800000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601" y="329304"/>
            <a:ext cx="7220856" cy="895338"/>
          </a:xfrm>
        </p:spPr>
        <p:txBody>
          <a:bodyPr>
            <a:normAutofit/>
          </a:bodyPr>
          <a:lstStyle/>
          <a:p>
            <a:r>
              <a:rPr lang="en-US" dirty="0"/>
              <a:t>Level 1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1872320"/>
              </p:ext>
            </p:extLst>
          </p:nvPr>
        </p:nvGraphicFramePr>
        <p:xfrm>
          <a:off x="320393" y="1589214"/>
          <a:ext cx="9601200" cy="51955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66893">
                <a:tc>
                  <a:txBody>
                    <a:bodyPr/>
                    <a:lstStyle/>
                    <a:p>
                      <a:pPr marL="646113" marR="0" indent="-347663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2500" dirty="0">
                          <a:solidFill>
                            <a:srgbClr val="FF0000"/>
                          </a:solidFill>
                          <a:effectLst/>
                        </a:rPr>
                        <a:t>SESSION 1: </a:t>
                      </a:r>
                      <a:r>
                        <a:rPr lang="en-US" sz="2500" b="1" i="1" dirty="0">
                          <a:solidFill>
                            <a:srgbClr val="FF0000"/>
                          </a:solidFill>
                          <a:effectLst/>
                        </a:rPr>
                        <a:t>Basic of Raspberry PI and Linux-</a:t>
                      </a:r>
                      <a:r>
                        <a:rPr lang="en-US" sz="2500" b="0" i="1" dirty="0">
                          <a:solidFill>
                            <a:srgbClr val="FF0000"/>
                          </a:solidFill>
                          <a:effectLst/>
                        </a:rPr>
                        <a:t>(motivational overview</a:t>
                      </a:r>
                      <a:r>
                        <a:rPr lang="en-US" sz="2500" b="0" i="1" baseline="0" dirty="0">
                          <a:solidFill>
                            <a:srgbClr val="FF0000"/>
                          </a:solidFill>
                          <a:effectLst/>
                        </a:rPr>
                        <a:t> of projects-images, ls, cd, to find previously made files)</a:t>
                      </a:r>
                      <a:endParaRPr lang="en-US" sz="2500" b="0" i="1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46113" marR="0" indent="-347663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2500" dirty="0">
                          <a:solidFill>
                            <a:srgbClr val="FF0000"/>
                          </a:solidFill>
                          <a:effectLst/>
                        </a:rPr>
                        <a:t>SESSION 2: </a:t>
                      </a:r>
                      <a:r>
                        <a:rPr lang="en-US" sz="2500" b="1" i="1" dirty="0">
                          <a:solidFill>
                            <a:srgbClr val="FF0000"/>
                          </a:solidFill>
                          <a:effectLst/>
                        </a:rPr>
                        <a:t>Introduction to Python </a:t>
                      </a:r>
                      <a:r>
                        <a:rPr lang="en-US" sz="2500" b="0" i="1" dirty="0">
                          <a:solidFill>
                            <a:srgbClr val="FF0000"/>
                          </a:solidFill>
                          <a:effectLst/>
                        </a:rPr>
                        <a:t>(print, for</a:t>
                      </a:r>
                      <a:r>
                        <a:rPr lang="en-US" sz="2500" b="0" i="1" baseline="0" dirty="0">
                          <a:solidFill>
                            <a:srgbClr val="FF0000"/>
                          </a:solidFill>
                          <a:effectLst/>
                        </a:rPr>
                        <a:t>, if</a:t>
                      </a:r>
                      <a:r>
                        <a:rPr lang="en-US" sz="2500" b="0" i="1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</a:p>
                    <a:p>
                      <a:pPr marL="646113" marR="0" indent="-347663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2500" dirty="0">
                          <a:solidFill>
                            <a:srgbClr val="FF0000"/>
                          </a:solidFill>
                          <a:effectLst/>
                        </a:rPr>
                        <a:t>SESSION 3:  </a:t>
                      </a:r>
                      <a:r>
                        <a:rPr lang="en-US" sz="2500" b="1" i="1" dirty="0">
                          <a:solidFill>
                            <a:srgbClr val="FF0000"/>
                          </a:solidFill>
                          <a:effectLst/>
                        </a:rPr>
                        <a:t>Algorithms </a:t>
                      </a:r>
                      <a:r>
                        <a:rPr lang="en-US" sz="2500" b="0" i="1" dirty="0">
                          <a:solidFill>
                            <a:srgbClr val="FF0000"/>
                          </a:solidFill>
                          <a:effectLst/>
                        </a:rPr>
                        <a:t>(for loops-arithmetic</a:t>
                      </a:r>
                      <a:r>
                        <a:rPr lang="en-US" sz="2500" b="0" i="1" baseline="0" dirty="0">
                          <a:solidFill>
                            <a:srgbClr val="FF0000"/>
                          </a:solidFill>
                          <a:effectLst/>
                        </a:rPr>
                        <a:t> progressions</a:t>
                      </a:r>
                      <a:r>
                        <a:rPr lang="en-US" sz="2500" b="0" i="1" dirty="0">
                          <a:solidFill>
                            <a:srgbClr val="FF0000"/>
                          </a:solidFill>
                          <a:effectLst/>
                        </a:rPr>
                        <a:t>, if statements-ranges,</a:t>
                      </a:r>
                      <a:r>
                        <a:rPr lang="en-US" sz="2500" b="0" i="1" baseline="0" dirty="0">
                          <a:solidFill>
                            <a:srgbClr val="FF0000"/>
                          </a:solidFill>
                          <a:effectLst/>
                        </a:rPr>
                        <a:t> inequalities)</a:t>
                      </a:r>
                      <a:endParaRPr lang="en-US" sz="2500" b="0" i="1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646113" marR="0" indent="-347663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tx1"/>
                          </a:solidFill>
                          <a:effectLst/>
                        </a:rPr>
                        <a:t>SESSION 4:  </a:t>
                      </a:r>
                      <a:r>
                        <a:rPr lang="en-US" sz="25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Coordinate Plane and Black &amp; White Images in Python</a:t>
                      </a:r>
                      <a:endParaRPr lang="en-US" sz="25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46113" marR="0" indent="-347663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500" dirty="0">
                          <a:effectLst/>
                        </a:rPr>
                        <a:t>SESSION 5: </a:t>
                      </a:r>
                      <a:r>
                        <a:rPr lang="en-US" sz="25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Binary and Hexadecimal number systems</a:t>
                      </a:r>
                      <a:endParaRPr lang="en-US" sz="2500" dirty="0">
                        <a:effectLst/>
                      </a:endParaRPr>
                    </a:p>
                    <a:p>
                      <a:pPr marL="646113" marR="0" indent="-347663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500" dirty="0">
                          <a:effectLst/>
                        </a:rPr>
                        <a:t>SESSION 6: </a:t>
                      </a:r>
                      <a:r>
                        <a:rPr lang="en-US" sz="25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Images and Their Components (histograms)</a:t>
                      </a:r>
                      <a:endParaRPr lang="en-US" sz="2500" dirty="0">
                        <a:effectLst/>
                      </a:endParaRPr>
                    </a:p>
                    <a:p>
                      <a:pPr marL="646113" marR="0" indent="-347663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500" dirty="0">
                          <a:effectLst/>
                        </a:rPr>
                        <a:t>SESSION 7: </a:t>
                      </a:r>
                      <a:r>
                        <a:rPr lang="en-US" sz="25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Creation of Images and Video</a:t>
                      </a:r>
                      <a:endParaRPr lang="en-US" sz="2500" dirty="0">
                        <a:effectLst/>
                      </a:endParaRPr>
                    </a:p>
                    <a:p>
                      <a:pPr marL="646113" marR="0" indent="-347663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2500" dirty="0">
                          <a:effectLst/>
                        </a:rPr>
                        <a:t>FINAL PROJECT:  VIDEO</a:t>
                      </a:r>
                      <a:endParaRPr lang="en-US" sz="25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4803" marR="5480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173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888492"/>
            <a:ext cx="10468864" cy="1188720"/>
          </a:xfrm>
        </p:spPr>
        <p:txBody>
          <a:bodyPr>
            <a:normAutofit/>
          </a:bodyPr>
          <a:lstStyle/>
          <a:p>
            <a:r>
              <a:rPr lang="en-US" b="1" i="1" dirty="0"/>
              <a:t>Basics of Raspberry PI and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2280492"/>
            <a:ext cx="11071772" cy="4396079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3200" dirty="0"/>
              <a:t>Goals: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Explore, identify, and name a computer’s components across systems (PC and Raspberry).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Describe how information flows in a computer system.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Utilize basic Linux commands to navigate filesystems in a Raspberry Pi.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/>
              <a:t>Practice assembling components and cables of a computer system.</a:t>
            </a:r>
          </a:p>
        </p:txBody>
      </p:sp>
    </p:spTree>
    <p:extLst>
      <p:ext uri="{BB962C8B-B14F-4D97-AF65-F5344CB8AC3E}">
        <p14:creationId xmlns:p14="http://schemas.microsoft.com/office/powerpoint/2010/main" val="111294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ultado de imagen para black and white image pixel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64692" y="1670831"/>
            <a:ext cx="4159568" cy="319966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1" y="117568"/>
            <a:ext cx="4475892" cy="992775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Selected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1479" y="1632855"/>
            <a:ext cx="5997690" cy="5328556"/>
          </a:xfrm>
        </p:spPr>
        <p:txBody>
          <a:bodyPr>
            <a:noAutofit/>
          </a:bodyPr>
          <a:lstStyle/>
          <a:p>
            <a:pPr marL="642938" indent="-466725">
              <a:buNone/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1. Components of a computer and the Raspberry Pi</a:t>
            </a:r>
            <a:endParaRPr lang="en-US" sz="2400" b="1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642938" indent="-466725">
              <a:buNone/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2.  Assembly of the Raspberry Pi components and internal data flow in Computers</a:t>
            </a:r>
            <a:endParaRPr lang="en-US" sz="2400" b="1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642938" indent="-466725">
              <a:buNone/>
            </a:pPr>
            <a:r>
              <a:rPr lang="en-US" sz="2400" b="1" dirty="0">
                <a:solidFill>
                  <a:srgbClr val="FFFFFF"/>
                </a:solidFill>
              </a:rPr>
              <a:t>3. </a:t>
            </a:r>
            <a:r>
              <a:rPr lang="en-US" sz="2400" b="1" dirty="0">
                <a:solidFill>
                  <a:schemeClr val="bg2"/>
                </a:solidFill>
              </a:rPr>
              <a:t>Navigation of directories and basic commands in Linux 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653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537880" y="1312222"/>
            <a:ext cx="10929769" cy="4835686"/>
            <a:chOff x="549253" y="1301464"/>
            <a:chExt cx="7943264" cy="483568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9253" y="3725625"/>
              <a:ext cx="389543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597085" y="3725625"/>
              <a:ext cx="389543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517717" y="3772213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505048" y="1301464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407712" y="247513"/>
            <a:ext cx="11464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1.1. </a:t>
            </a:r>
            <a:r>
              <a:rPr lang="en-US" sz="3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Components of a Computer &amp; the Raspberry Pi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8917" y="1155894"/>
            <a:ext cx="48679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2" indent="-342900">
              <a:buAutoNum type="arabicPeriod"/>
            </a:pPr>
            <a:r>
              <a:rPr lang="en-US" b="1" dirty="0"/>
              <a:t>Think &amp; Talk:  </a:t>
            </a:r>
            <a:r>
              <a:rPr lang="en-US" dirty="0"/>
              <a:t>What do you know about computers? What do you think a Personal Computer (PC) is? What’s a Raspberry Pi? What are the components or parts of a computer?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95998" y="3758329"/>
            <a:ext cx="46140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9400" indent="-279400"/>
            <a:r>
              <a:rPr lang="en-US" dirty="0"/>
              <a:t>3. </a:t>
            </a:r>
            <a:r>
              <a:rPr lang="en-US" b="1" dirty="0"/>
              <a:t>Play:</a:t>
            </a:r>
            <a:r>
              <a:rPr lang="en-US" dirty="0"/>
              <a:t> (a) Organize the cards in columns by color and match the ones that go together. </a:t>
            </a:r>
            <a:r>
              <a:rPr lang="en-US" i="1" dirty="0"/>
              <a:t>Note: </a:t>
            </a:r>
            <a:r>
              <a:rPr lang="en-US" dirty="0"/>
              <a:t>green cards = component names;  yellow cards = descriptions, &amp; white cards = visuals.  </a:t>
            </a:r>
          </a:p>
          <a:p>
            <a:pPr marL="279400" indent="-279400"/>
            <a:r>
              <a:rPr lang="en-US" dirty="0"/>
              <a:t>	(b) Sort all cards in 2 piles by computer system PC or R Pi.  Then, play memory game using the cards for a system. Create your game rules.  Work together using the cards.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523645" y="1174083"/>
            <a:ext cx="3102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3225" indent="-346075">
              <a:buAutoNum type="arabicPeriod" startAt="2"/>
            </a:pPr>
            <a:r>
              <a:rPr lang="en-US" b="1" dirty="0"/>
              <a:t>ID the parts</a:t>
            </a:r>
            <a:r>
              <a:rPr lang="en-US" dirty="0"/>
              <a:t>: In your team, place the white cards on table and take turns naming the parts of the computer you know.  Try to separate the components that belong to a PC or a Raspberry Pi.</a:t>
            </a:r>
          </a:p>
        </p:txBody>
      </p:sp>
      <p:pic>
        <p:nvPicPr>
          <p:cNvPr id="60" name="Imagen 1"/>
          <p:cNvPicPr/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7996203" y="1599596"/>
            <a:ext cx="826618" cy="937491"/>
          </a:xfrm>
          <a:prstGeom prst="rect">
            <a:avLst/>
          </a:prstGeom>
          <a:noFill/>
          <a:ln w="31750" cap="sq">
            <a:noFill/>
            <a:miter lim="800000"/>
          </a:ln>
        </p:spPr>
      </p:pic>
      <p:sp>
        <p:nvSpPr>
          <p:cNvPr id="19" name="Rectangle 18"/>
          <p:cNvSpPr/>
          <p:nvPr/>
        </p:nvSpPr>
        <p:spPr>
          <a:xfrm>
            <a:off x="160969" y="6420133"/>
            <a:ext cx="430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1- 2019</a:t>
            </a:r>
            <a:endParaRPr lang="en-US" dirty="0"/>
          </a:p>
        </p:txBody>
      </p:sp>
      <p:sp>
        <p:nvSpPr>
          <p:cNvPr id="23" name="Rectangle 115"/>
          <p:cNvSpPr>
            <a:spLocks noChangeArrowheads="1"/>
          </p:cNvSpPr>
          <p:nvPr/>
        </p:nvSpPr>
        <p:spPr bwMode="auto">
          <a:xfrm>
            <a:off x="4932157" y="6487072"/>
            <a:ext cx="7236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THE AOLME</a:t>
            </a:r>
            <a:r>
              <a:rPr lang="en-US" altLang="en-US" sz="800" dirty="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AT THE UNIVERSITY OF NEW MEXICO, PLEASE DO NOT COPY OR DISTRIBUTE ANY OF THESE COPYRIGHTED TASKS WITHOUT PROPER AUTHORIZATION FROM THE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3F49328-DA84-8D4B-8E7B-F08D5D172BA6}"/>
              </a:ext>
            </a:extLst>
          </p:cNvPr>
          <p:cNvPicPr/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99" y="2346570"/>
            <a:ext cx="2058795" cy="130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7936C8-F89E-6A42-81AD-55FD14C085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30" r="1508" b="3950"/>
          <a:stretch/>
        </p:blipFill>
        <p:spPr>
          <a:xfrm>
            <a:off x="8056323" y="3907920"/>
            <a:ext cx="4019195" cy="245646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948315" y="3720054"/>
            <a:ext cx="23139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15900"/>
            <a:r>
              <a:rPr lang="en-US" dirty="0"/>
              <a:t>4. </a:t>
            </a:r>
            <a:r>
              <a:rPr lang="en-US" b="1" dirty="0"/>
              <a:t>Identify:  </a:t>
            </a:r>
            <a:r>
              <a:rPr lang="en-US" dirty="0"/>
              <a:t>In your team take  turns using a real Raspberry Pi and a PC and identify the components by name and match the parts with similar functions in each computer.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89003-A38A-7F41-AE62-BB4649935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7614" y="1453380"/>
            <a:ext cx="2320233" cy="16799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DF802F-D79E-DB4C-9017-6F0E9E37B020}"/>
              </a:ext>
            </a:extLst>
          </p:cNvPr>
          <p:cNvPicPr/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80141" y="1129038"/>
            <a:ext cx="1128302" cy="11710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F4340991-DF22-EE45-902E-AD157C1831E9}"/>
              </a:ext>
            </a:extLst>
          </p:cNvPr>
          <p:cNvGrpSpPr/>
          <p:nvPr/>
        </p:nvGrpSpPr>
        <p:grpSpPr>
          <a:xfrm>
            <a:off x="376580" y="3821593"/>
            <a:ext cx="1062961" cy="1570995"/>
            <a:chOff x="4811529" y="3865135"/>
            <a:chExt cx="1021028" cy="195942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D7D22A7-2233-7E44-AAFC-B8337D0F2964}"/>
                </a:ext>
              </a:extLst>
            </p:cNvPr>
            <p:cNvGrpSpPr/>
            <p:nvPr/>
          </p:nvGrpSpPr>
          <p:grpSpPr>
            <a:xfrm>
              <a:off x="4811529" y="3865135"/>
              <a:ext cx="1021028" cy="1959424"/>
              <a:chOff x="4731657" y="4085775"/>
              <a:chExt cx="1021028" cy="195942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A91EC91-CC11-4F41-B2DB-E11259E36730}"/>
                  </a:ext>
                </a:extLst>
              </p:cNvPr>
              <p:cNvSpPr/>
              <p:nvPr/>
            </p:nvSpPr>
            <p:spPr>
              <a:xfrm>
                <a:off x="4731657" y="4122057"/>
                <a:ext cx="259024" cy="4064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8E0E29B-E034-D746-AEC7-B7FF2AE70EA4}"/>
                  </a:ext>
                </a:extLst>
              </p:cNvPr>
              <p:cNvSpPr/>
              <p:nvPr/>
            </p:nvSpPr>
            <p:spPr>
              <a:xfrm>
                <a:off x="4738917" y="4622798"/>
                <a:ext cx="259024" cy="4064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E5BDB93-AA37-D543-854B-07CB2E78154F}"/>
                  </a:ext>
                </a:extLst>
              </p:cNvPr>
              <p:cNvSpPr/>
              <p:nvPr/>
            </p:nvSpPr>
            <p:spPr>
              <a:xfrm>
                <a:off x="4753431" y="5101773"/>
                <a:ext cx="259024" cy="4064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4C0C0CF-492D-E84A-8A76-ADF21C19A4E5}"/>
                  </a:ext>
                </a:extLst>
              </p:cNvPr>
              <p:cNvSpPr/>
              <p:nvPr/>
            </p:nvSpPr>
            <p:spPr>
              <a:xfrm>
                <a:off x="4760691" y="5602514"/>
                <a:ext cx="259024" cy="4064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A23A10A-5353-F14B-A910-E1346BE63CA9}"/>
                  </a:ext>
                </a:extLst>
              </p:cNvPr>
              <p:cNvSpPr/>
              <p:nvPr/>
            </p:nvSpPr>
            <p:spPr>
              <a:xfrm>
                <a:off x="5087256" y="4085775"/>
                <a:ext cx="259024" cy="406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047BC23-7886-5C49-BFAE-1B7DE8E6ABAE}"/>
                  </a:ext>
                </a:extLst>
              </p:cNvPr>
              <p:cNvSpPr/>
              <p:nvPr/>
            </p:nvSpPr>
            <p:spPr>
              <a:xfrm>
                <a:off x="5094516" y="4586516"/>
                <a:ext cx="259024" cy="406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03D3966-5116-BF4E-A905-B702E8F80ECD}"/>
                  </a:ext>
                </a:extLst>
              </p:cNvPr>
              <p:cNvSpPr/>
              <p:nvPr/>
            </p:nvSpPr>
            <p:spPr>
              <a:xfrm>
                <a:off x="5109030" y="5065491"/>
                <a:ext cx="259024" cy="406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B960F3-20F9-724A-86CE-230AE0DA4B8F}"/>
                  </a:ext>
                </a:extLst>
              </p:cNvPr>
              <p:cNvSpPr/>
              <p:nvPr/>
            </p:nvSpPr>
            <p:spPr>
              <a:xfrm>
                <a:off x="5116290" y="5566232"/>
                <a:ext cx="259024" cy="406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09D5715-18BA-094A-B17A-DE4C13109747}"/>
                  </a:ext>
                </a:extLst>
              </p:cNvPr>
              <p:cNvSpPr/>
              <p:nvPr/>
            </p:nvSpPr>
            <p:spPr>
              <a:xfrm>
                <a:off x="5464627" y="4158342"/>
                <a:ext cx="259024" cy="406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52A0443-3079-7C4E-B2DB-B14CA88E696A}"/>
                  </a:ext>
                </a:extLst>
              </p:cNvPr>
              <p:cNvSpPr/>
              <p:nvPr/>
            </p:nvSpPr>
            <p:spPr>
              <a:xfrm>
                <a:off x="5471887" y="4659083"/>
                <a:ext cx="259024" cy="406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3669E1E-BEFC-1C46-AA25-5387CD21F8AF}"/>
                  </a:ext>
                </a:extLst>
              </p:cNvPr>
              <p:cNvSpPr/>
              <p:nvPr/>
            </p:nvSpPr>
            <p:spPr>
              <a:xfrm>
                <a:off x="5486401" y="5138058"/>
                <a:ext cx="259024" cy="406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C11FCC4-2776-1C47-B4FA-6471530F5E5B}"/>
                  </a:ext>
                </a:extLst>
              </p:cNvPr>
              <p:cNvSpPr/>
              <p:nvPr/>
            </p:nvSpPr>
            <p:spPr>
              <a:xfrm>
                <a:off x="5493661" y="5638799"/>
                <a:ext cx="259024" cy="406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CCBEC0-59AE-AC4F-A3A3-64589F7D2105}"/>
                </a:ext>
              </a:extLst>
            </p:cNvPr>
            <p:cNvGrpSpPr/>
            <p:nvPr/>
          </p:nvGrpSpPr>
          <p:grpSpPr>
            <a:xfrm>
              <a:off x="4920341" y="4558413"/>
              <a:ext cx="775445" cy="1106630"/>
              <a:chOff x="4920341" y="4558413"/>
              <a:chExt cx="775445" cy="1106630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FF1265C-EA7A-154B-9245-75DB621B63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20341" y="4582989"/>
                <a:ext cx="372154" cy="1082054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E7388B28-1682-F943-AA87-4EAFA84B9E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95706" y="4558413"/>
                <a:ext cx="400080" cy="623963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69A5AF5-3353-AC48-A09A-AD0976145DC6}"/>
              </a:ext>
            </a:extLst>
          </p:cNvPr>
          <p:cNvSpPr txBox="1"/>
          <p:nvPr/>
        </p:nvSpPr>
        <p:spPr>
          <a:xfrm>
            <a:off x="128311" y="5465158"/>
            <a:ext cx="156579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What is important to remember about each system?</a:t>
            </a:r>
          </a:p>
        </p:txBody>
      </p:sp>
    </p:spTree>
    <p:extLst>
      <p:ext uri="{BB962C8B-B14F-4D97-AF65-F5344CB8AC3E}">
        <p14:creationId xmlns:p14="http://schemas.microsoft.com/office/powerpoint/2010/main" val="201821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319314" y="1316106"/>
            <a:ext cx="11654972" cy="5011360"/>
            <a:chOff x="365024" y="1301464"/>
            <a:chExt cx="8559913" cy="4835686"/>
          </a:xfrm>
        </p:grpSpPr>
        <p:cxnSp>
          <p:nvCxnSpPr>
            <p:cNvPr id="8" name="Straight Connector 7"/>
            <p:cNvCxnSpPr>
              <a:cxnSpLocks/>
            </p:cNvCxnSpPr>
            <p:nvPr/>
          </p:nvCxnSpPr>
          <p:spPr>
            <a:xfrm>
              <a:off x="365024" y="3725625"/>
              <a:ext cx="407966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/>
          </p:nvCxnSpPr>
          <p:spPr>
            <a:xfrm>
              <a:off x="4597085" y="3725625"/>
              <a:ext cx="432785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496398" y="3772213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505048" y="1301464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409938" y="46632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60969" y="6420133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1- 2019</a:t>
            </a:r>
            <a:r>
              <a:rPr lang="en-US" dirty="0"/>
              <a:t> </a:t>
            </a:r>
          </a:p>
        </p:txBody>
      </p:sp>
      <p:sp>
        <p:nvSpPr>
          <p:cNvPr id="32" name="Rectangle 115"/>
          <p:cNvSpPr>
            <a:spLocks noChangeArrowheads="1"/>
          </p:cNvSpPr>
          <p:nvPr/>
        </p:nvSpPr>
        <p:spPr bwMode="auto">
          <a:xfrm>
            <a:off x="4932157" y="6487072"/>
            <a:ext cx="7236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THE AOLME</a:t>
            </a:r>
            <a:r>
              <a:rPr lang="en-US" altLang="en-US" sz="800" dirty="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AT THE UNIVERSITY OF NEW MEXICO, PLEASE DO NOT COPY OR DISTRIBUTE ANY OF THESE COPYRIGHTED TASKS WITHOUT PROPER AUTHORIZATION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5411EE-54C2-4E46-A3B0-DD72F3809CD0}"/>
              </a:ext>
            </a:extLst>
          </p:cNvPr>
          <p:cNvSpPr/>
          <p:nvPr/>
        </p:nvSpPr>
        <p:spPr>
          <a:xfrm>
            <a:off x="206400" y="180872"/>
            <a:ext cx="119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Components of a Computer</a:t>
            </a: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0057D3-9A51-1444-B4E2-AC83EF90EEBB}"/>
              </a:ext>
            </a:extLst>
          </p:cNvPr>
          <p:cNvCxnSpPr/>
          <p:nvPr/>
        </p:nvCxnSpPr>
        <p:spPr>
          <a:xfrm flipV="1">
            <a:off x="8027291" y="388387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E4282F-4416-784E-935F-9DDCBFEFF6FD}"/>
              </a:ext>
            </a:extLst>
          </p:cNvPr>
          <p:cNvCxnSpPr/>
          <p:nvPr/>
        </p:nvCxnSpPr>
        <p:spPr>
          <a:xfrm flipV="1">
            <a:off x="8039069" y="1323366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C72872-8497-AA41-ABE9-22208B010C60}"/>
              </a:ext>
            </a:extLst>
          </p:cNvPr>
          <p:cNvCxnSpPr/>
          <p:nvPr/>
        </p:nvCxnSpPr>
        <p:spPr>
          <a:xfrm flipV="1">
            <a:off x="10066543" y="389113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D2BA403-0B8B-D143-AF8E-B9D1EB66537B}"/>
              </a:ext>
            </a:extLst>
          </p:cNvPr>
          <p:cNvCxnSpPr/>
          <p:nvPr/>
        </p:nvCxnSpPr>
        <p:spPr>
          <a:xfrm flipV="1">
            <a:off x="10078321" y="1330626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C2ABF2-C744-784B-909E-4C27450FA215}"/>
              </a:ext>
            </a:extLst>
          </p:cNvPr>
          <p:cNvCxnSpPr/>
          <p:nvPr/>
        </p:nvCxnSpPr>
        <p:spPr>
          <a:xfrm flipV="1">
            <a:off x="1836949" y="3847592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370BE20-C058-3D43-B645-430947E0E819}"/>
              </a:ext>
            </a:extLst>
          </p:cNvPr>
          <p:cNvCxnSpPr/>
          <p:nvPr/>
        </p:nvCxnSpPr>
        <p:spPr>
          <a:xfrm flipV="1">
            <a:off x="1848727" y="128708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83CEC3-7C8A-5E4F-BC59-3B8EFD9D68BB}"/>
              </a:ext>
            </a:extLst>
          </p:cNvPr>
          <p:cNvCxnSpPr/>
          <p:nvPr/>
        </p:nvCxnSpPr>
        <p:spPr>
          <a:xfrm flipV="1">
            <a:off x="3876201" y="3854852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699A06-0712-5944-A863-7A5C2C4CE5CF}"/>
              </a:ext>
            </a:extLst>
          </p:cNvPr>
          <p:cNvCxnSpPr/>
          <p:nvPr/>
        </p:nvCxnSpPr>
        <p:spPr>
          <a:xfrm flipV="1">
            <a:off x="3887979" y="129434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717B606-F48C-5B43-9215-53E4B2A4ECD9}"/>
              </a:ext>
            </a:extLst>
          </p:cNvPr>
          <p:cNvSpPr/>
          <p:nvPr/>
        </p:nvSpPr>
        <p:spPr>
          <a:xfrm>
            <a:off x="206400" y="2045024"/>
            <a:ext cx="1421088" cy="1322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Access Memory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DE468-E3FB-9049-8291-34FC8DAA6273}"/>
              </a:ext>
            </a:extLst>
          </p:cNvPr>
          <p:cNvSpPr/>
          <p:nvPr/>
        </p:nvSpPr>
        <p:spPr>
          <a:xfrm>
            <a:off x="2254977" y="2338087"/>
            <a:ext cx="1183208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 drive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296A5E-F177-BB40-8427-D0E7A571D430}"/>
              </a:ext>
            </a:extLst>
          </p:cNvPr>
          <p:cNvSpPr/>
          <p:nvPr/>
        </p:nvSpPr>
        <p:spPr>
          <a:xfrm>
            <a:off x="4219405" y="2055951"/>
            <a:ext cx="1347372" cy="1322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GPU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Graphics Processing Unit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D928F6-D686-6146-AFC9-5202249004B4}"/>
              </a:ext>
            </a:extLst>
          </p:cNvPr>
          <p:cNvSpPr/>
          <p:nvPr/>
        </p:nvSpPr>
        <p:spPr>
          <a:xfrm>
            <a:off x="6489395" y="2282607"/>
            <a:ext cx="973004" cy="768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Camera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B2D0B6-6603-564D-BD63-D44FCCF5CD31}"/>
              </a:ext>
            </a:extLst>
          </p:cNvPr>
          <p:cNvSpPr/>
          <p:nvPr/>
        </p:nvSpPr>
        <p:spPr>
          <a:xfrm>
            <a:off x="8296426" y="2242143"/>
            <a:ext cx="16168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Supply for Personal Computer (PC)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DE1701-76A6-434A-BB0D-9B86133AD26A}"/>
              </a:ext>
            </a:extLst>
          </p:cNvPr>
          <p:cNvSpPr/>
          <p:nvPr/>
        </p:nvSpPr>
        <p:spPr>
          <a:xfrm>
            <a:off x="6340141" y="4392410"/>
            <a:ext cx="12424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Ethernet card for Personal Computer (PC)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B21BCF-C05E-7044-A08D-48A2464B6E8E}"/>
              </a:ext>
            </a:extLst>
          </p:cNvPr>
          <p:cNvSpPr/>
          <p:nvPr/>
        </p:nvSpPr>
        <p:spPr>
          <a:xfrm>
            <a:off x="10442381" y="2356872"/>
            <a:ext cx="10384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Ethernet Port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1E9F9-C2E5-DC48-9A73-FC9C8D2A7E44}"/>
              </a:ext>
            </a:extLst>
          </p:cNvPr>
          <p:cNvSpPr/>
          <p:nvPr/>
        </p:nvSpPr>
        <p:spPr>
          <a:xfrm>
            <a:off x="10319846" y="4834495"/>
            <a:ext cx="1283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Raspberry Pi Camera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472727-7471-A245-A9CB-D25C80EFC196}"/>
              </a:ext>
            </a:extLst>
          </p:cNvPr>
          <p:cNvSpPr/>
          <p:nvPr/>
        </p:nvSpPr>
        <p:spPr>
          <a:xfrm>
            <a:off x="4151639" y="4895612"/>
            <a:ext cx="147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Motherboard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22EB52-7F81-BB46-B0B6-0E021AD82F63}"/>
              </a:ext>
            </a:extLst>
          </p:cNvPr>
          <p:cNvSpPr/>
          <p:nvPr/>
        </p:nvSpPr>
        <p:spPr>
          <a:xfrm>
            <a:off x="354988" y="4550855"/>
            <a:ext cx="12324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Portable Power Supply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(para R Pi)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737989-2445-304B-AC33-913EC54BBB86}"/>
              </a:ext>
            </a:extLst>
          </p:cNvPr>
          <p:cNvSpPr/>
          <p:nvPr/>
        </p:nvSpPr>
        <p:spPr>
          <a:xfrm>
            <a:off x="2072939" y="4658211"/>
            <a:ext cx="15233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Secure Digital</a:t>
            </a:r>
          </a:p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(SD) </a:t>
            </a:r>
          </a:p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Memory Card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8EE22A-EEF4-6948-A97E-D9BAD8D15E97}"/>
              </a:ext>
            </a:extLst>
          </p:cNvPr>
          <p:cNvSpPr/>
          <p:nvPr/>
        </p:nvSpPr>
        <p:spPr>
          <a:xfrm>
            <a:off x="8341332" y="4364534"/>
            <a:ext cx="1347149" cy="1322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CPU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Central Processing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319314" y="1316106"/>
            <a:ext cx="11654972" cy="5011360"/>
            <a:chOff x="365024" y="1301464"/>
            <a:chExt cx="8559913" cy="4835686"/>
          </a:xfrm>
        </p:grpSpPr>
        <p:cxnSp>
          <p:nvCxnSpPr>
            <p:cNvPr id="8" name="Straight Connector 7"/>
            <p:cNvCxnSpPr>
              <a:cxnSpLocks/>
            </p:cNvCxnSpPr>
            <p:nvPr/>
          </p:nvCxnSpPr>
          <p:spPr>
            <a:xfrm>
              <a:off x="365024" y="3725625"/>
              <a:ext cx="407966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/>
          </p:nvCxnSpPr>
          <p:spPr>
            <a:xfrm>
              <a:off x="4597085" y="3725625"/>
              <a:ext cx="432785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496398" y="3772213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505048" y="1301464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409938" y="46632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60969" y="6420133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1- 2019</a:t>
            </a:r>
            <a:r>
              <a:rPr lang="en-US" dirty="0"/>
              <a:t> </a:t>
            </a:r>
          </a:p>
        </p:txBody>
      </p:sp>
      <p:sp>
        <p:nvSpPr>
          <p:cNvPr id="32" name="Rectangle 115"/>
          <p:cNvSpPr>
            <a:spLocks noChangeArrowheads="1"/>
          </p:cNvSpPr>
          <p:nvPr/>
        </p:nvSpPr>
        <p:spPr bwMode="auto">
          <a:xfrm>
            <a:off x="4932157" y="6487072"/>
            <a:ext cx="7236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THE AOLME</a:t>
            </a:r>
            <a:r>
              <a:rPr lang="en-US" altLang="en-US" sz="800" dirty="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AT THE UNIVERSITY OF NEW MEXICO, PLEASE DO NOT COPY OR DISTRIBUTE ANY OF THESE COPYRIGHTED TASKS WITHOUT PROPER AUTHORIZATION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5411EE-54C2-4E46-A3B0-DD72F3809CD0}"/>
              </a:ext>
            </a:extLst>
          </p:cNvPr>
          <p:cNvSpPr/>
          <p:nvPr/>
        </p:nvSpPr>
        <p:spPr>
          <a:xfrm>
            <a:off x="206400" y="180872"/>
            <a:ext cx="119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Components of a Computer</a:t>
            </a: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0057D3-9A51-1444-B4E2-AC83EF90EEBB}"/>
              </a:ext>
            </a:extLst>
          </p:cNvPr>
          <p:cNvCxnSpPr/>
          <p:nvPr/>
        </p:nvCxnSpPr>
        <p:spPr>
          <a:xfrm flipV="1">
            <a:off x="8027291" y="388387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E4282F-4416-784E-935F-9DDCBFEFF6FD}"/>
              </a:ext>
            </a:extLst>
          </p:cNvPr>
          <p:cNvCxnSpPr/>
          <p:nvPr/>
        </p:nvCxnSpPr>
        <p:spPr>
          <a:xfrm flipV="1">
            <a:off x="8039069" y="1323366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C72872-8497-AA41-ABE9-22208B010C60}"/>
              </a:ext>
            </a:extLst>
          </p:cNvPr>
          <p:cNvCxnSpPr/>
          <p:nvPr/>
        </p:nvCxnSpPr>
        <p:spPr>
          <a:xfrm flipV="1">
            <a:off x="10066543" y="389113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D2BA403-0B8B-D143-AF8E-B9D1EB66537B}"/>
              </a:ext>
            </a:extLst>
          </p:cNvPr>
          <p:cNvCxnSpPr/>
          <p:nvPr/>
        </p:nvCxnSpPr>
        <p:spPr>
          <a:xfrm flipV="1">
            <a:off x="10078321" y="1330626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C2ABF2-C744-784B-909E-4C27450FA215}"/>
              </a:ext>
            </a:extLst>
          </p:cNvPr>
          <p:cNvCxnSpPr/>
          <p:nvPr/>
        </p:nvCxnSpPr>
        <p:spPr>
          <a:xfrm flipV="1">
            <a:off x="1836949" y="3847592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370BE20-C058-3D43-B645-430947E0E819}"/>
              </a:ext>
            </a:extLst>
          </p:cNvPr>
          <p:cNvCxnSpPr/>
          <p:nvPr/>
        </p:nvCxnSpPr>
        <p:spPr>
          <a:xfrm flipV="1">
            <a:off x="1848727" y="128708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83CEC3-7C8A-5E4F-BC59-3B8EFD9D68BB}"/>
              </a:ext>
            </a:extLst>
          </p:cNvPr>
          <p:cNvCxnSpPr/>
          <p:nvPr/>
        </p:nvCxnSpPr>
        <p:spPr>
          <a:xfrm flipV="1">
            <a:off x="3876201" y="3854852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699A06-0712-5944-A863-7A5C2C4CE5CF}"/>
              </a:ext>
            </a:extLst>
          </p:cNvPr>
          <p:cNvCxnSpPr/>
          <p:nvPr/>
        </p:nvCxnSpPr>
        <p:spPr>
          <a:xfrm flipV="1">
            <a:off x="3887979" y="129434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64B4045-524A-DC43-9814-6A23E96EBC70}"/>
              </a:ext>
            </a:extLst>
          </p:cNvPr>
          <p:cNvSpPr/>
          <p:nvPr/>
        </p:nvSpPr>
        <p:spPr>
          <a:xfrm rot="16200000">
            <a:off x="-300663" y="1744178"/>
            <a:ext cx="2713124" cy="1398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used to store all programs and data that will be processed by CPU. When the computer is turned off, the memory is lost.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9A6580-CF1A-DF4F-A87B-CE2684023A8E}"/>
              </a:ext>
            </a:extLst>
          </p:cNvPr>
          <p:cNvSpPr/>
          <p:nvPr/>
        </p:nvSpPr>
        <p:spPr>
          <a:xfrm rot="16200000">
            <a:off x="1459022" y="1528792"/>
            <a:ext cx="2741711" cy="1857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Stores program files and data. Everything stays here even if the computer is turned off. This is used as permanent storage for the data.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8C14B3-AAB3-5044-AF2E-F85E47F91EB6}"/>
              </a:ext>
            </a:extLst>
          </p:cNvPr>
          <p:cNvSpPr/>
          <p:nvPr/>
        </p:nvSpPr>
        <p:spPr>
          <a:xfrm rot="16200000">
            <a:off x="3617133" y="1703378"/>
            <a:ext cx="2553247" cy="156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used to process data fast. It reads its data from the RAM and writes the results to the RAM when done.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F24022-E0E0-BA46-B031-69543ECA2AD8}"/>
              </a:ext>
            </a:extLst>
          </p:cNvPr>
          <p:cNvSpPr/>
          <p:nvPr/>
        </p:nvSpPr>
        <p:spPr>
          <a:xfrm rot="16200000">
            <a:off x="5769376" y="1718812"/>
            <a:ext cx="24093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connects to the computer externally. It is used by the computer to take pictures.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73CFA8-A88A-8445-94BE-332DB0B9F75B}"/>
              </a:ext>
            </a:extLst>
          </p:cNvPr>
          <p:cNvSpPr/>
          <p:nvPr/>
        </p:nvSpPr>
        <p:spPr>
          <a:xfrm rot="16200000">
            <a:off x="7875080" y="1948632"/>
            <a:ext cx="23057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supplies power to the different Personal Computer (PC) components.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72F871-4BB5-1B4E-B6AC-09F251C07378}"/>
              </a:ext>
            </a:extLst>
          </p:cNvPr>
          <p:cNvSpPr/>
          <p:nvPr/>
        </p:nvSpPr>
        <p:spPr>
          <a:xfrm rot="16200000">
            <a:off x="5600970" y="4611339"/>
            <a:ext cx="25524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used to connect a Personal Computer (PC) to the internet.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B218AF-8482-3748-8EB9-4DE24C3BB798}"/>
              </a:ext>
            </a:extLst>
          </p:cNvPr>
          <p:cNvSpPr/>
          <p:nvPr/>
        </p:nvSpPr>
        <p:spPr>
          <a:xfrm rot="16200000">
            <a:off x="9847715" y="1825675"/>
            <a:ext cx="2336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a connector.  You can plug a cable into it so a  computer can access the internet.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7DADBF-8252-E94E-BF23-3C042E4A5124}"/>
              </a:ext>
            </a:extLst>
          </p:cNvPr>
          <p:cNvSpPr/>
          <p:nvPr/>
        </p:nvSpPr>
        <p:spPr>
          <a:xfrm rot="16200000">
            <a:off x="9758431" y="4524278"/>
            <a:ext cx="2311851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connects to the Raspberry Pi computer. It is then used to take pictures.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1E7431-FEF0-E248-BF15-C32057957ED9}"/>
              </a:ext>
            </a:extLst>
          </p:cNvPr>
          <p:cNvSpPr/>
          <p:nvPr/>
        </p:nvSpPr>
        <p:spPr>
          <a:xfrm rot="16200000">
            <a:off x="3655377" y="4341385"/>
            <a:ext cx="24780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used to connect the CPU to the memory, the power, and all other computer components together.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9A8942-C076-7B4B-BB8B-84537DA4E729}"/>
              </a:ext>
            </a:extLst>
          </p:cNvPr>
          <p:cNvSpPr/>
          <p:nvPr/>
        </p:nvSpPr>
        <p:spPr>
          <a:xfrm rot="16200000">
            <a:off x="23893" y="4333646"/>
            <a:ext cx="21037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used to supply power to small computers (e.g., Raspberry Pi) or a mobile phone.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0C3928-7108-F445-9488-572231FA714E}"/>
              </a:ext>
            </a:extLst>
          </p:cNvPr>
          <p:cNvSpPr/>
          <p:nvPr/>
        </p:nvSpPr>
        <p:spPr>
          <a:xfrm rot="16200000">
            <a:off x="1703093" y="4164399"/>
            <a:ext cx="22522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used to store data securely. The data are not lost when the device is turned off. It can be used in several systems.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3EFBEC-4F75-AF41-8DAF-79AA94AE3EDD}"/>
              </a:ext>
            </a:extLst>
          </p:cNvPr>
          <p:cNvSpPr/>
          <p:nvPr/>
        </p:nvSpPr>
        <p:spPr>
          <a:xfrm rot="16200000">
            <a:off x="7917975" y="4159513"/>
            <a:ext cx="22910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the brain of the computer. It tells everyone else what to do. It also performs mathematical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18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319314" y="1316106"/>
            <a:ext cx="11654972" cy="5011360"/>
            <a:chOff x="365024" y="1301464"/>
            <a:chExt cx="8559913" cy="4835686"/>
          </a:xfrm>
        </p:grpSpPr>
        <p:cxnSp>
          <p:nvCxnSpPr>
            <p:cNvPr id="8" name="Straight Connector 7"/>
            <p:cNvCxnSpPr>
              <a:cxnSpLocks/>
            </p:cNvCxnSpPr>
            <p:nvPr/>
          </p:nvCxnSpPr>
          <p:spPr>
            <a:xfrm>
              <a:off x="365024" y="3725625"/>
              <a:ext cx="407966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/>
          </p:nvCxnSpPr>
          <p:spPr>
            <a:xfrm>
              <a:off x="4597085" y="3725625"/>
              <a:ext cx="432785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496398" y="3772213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505048" y="1301464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60969" y="6420133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1- 2019</a:t>
            </a:r>
            <a:r>
              <a:rPr lang="en-US" dirty="0"/>
              <a:t> </a:t>
            </a:r>
          </a:p>
        </p:txBody>
      </p:sp>
      <p:sp>
        <p:nvSpPr>
          <p:cNvPr id="32" name="Rectangle 115"/>
          <p:cNvSpPr>
            <a:spLocks noChangeArrowheads="1"/>
          </p:cNvSpPr>
          <p:nvPr/>
        </p:nvSpPr>
        <p:spPr bwMode="auto">
          <a:xfrm>
            <a:off x="4932157" y="6487072"/>
            <a:ext cx="7236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THE AOLME</a:t>
            </a:r>
            <a:r>
              <a:rPr lang="en-US" altLang="en-US" sz="800" dirty="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AT THE UNIVERSITY OF NEW MEXICO, PLEASE DO NOT COPY OR DISTRIBUTE ANY OF THESE COPYRIGHTED TASKS WITHOUT PROPER AUTHORIZATION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5411EE-54C2-4E46-A3B0-DD72F3809CD0}"/>
              </a:ext>
            </a:extLst>
          </p:cNvPr>
          <p:cNvSpPr/>
          <p:nvPr/>
        </p:nvSpPr>
        <p:spPr>
          <a:xfrm>
            <a:off x="206400" y="180872"/>
            <a:ext cx="119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Components of a Computer</a:t>
            </a: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0057D3-9A51-1444-B4E2-AC83EF90EEBB}"/>
              </a:ext>
            </a:extLst>
          </p:cNvPr>
          <p:cNvCxnSpPr/>
          <p:nvPr/>
        </p:nvCxnSpPr>
        <p:spPr>
          <a:xfrm flipV="1">
            <a:off x="8027291" y="388387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E4282F-4416-784E-935F-9DDCBFEFF6FD}"/>
              </a:ext>
            </a:extLst>
          </p:cNvPr>
          <p:cNvCxnSpPr/>
          <p:nvPr/>
        </p:nvCxnSpPr>
        <p:spPr>
          <a:xfrm flipV="1">
            <a:off x="8039069" y="1323366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C72872-8497-AA41-ABE9-22208B010C60}"/>
              </a:ext>
            </a:extLst>
          </p:cNvPr>
          <p:cNvCxnSpPr/>
          <p:nvPr/>
        </p:nvCxnSpPr>
        <p:spPr>
          <a:xfrm flipV="1">
            <a:off x="10066543" y="389113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D2BA403-0B8B-D143-AF8E-B9D1EB66537B}"/>
              </a:ext>
            </a:extLst>
          </p:cNvPr>
          <p:cNvCxnSpPr/>
          <p:nvPr/>
        </p:nvCxnSpPr>
        <p:spPr>
          <a:xfrm flipV="1">
            <a:off x="10078321" y="1330626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C2ABF2-C744-784B-909E-4C27450FA215}"/>
              </a:ext>
            </a:extLst>
          </p:cNvPr>
          <p:cNvCxnSpPr/>
          <p:nvPr/>
        </p:nvCxnSpPr>
        <p:spPr>
          <a:xfrm flipV="1">
            <a:off x="1836949" y="3847592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370BE20-C058-3D43-B645-430947E0E819}"/>
              </a:ext>
            </a:extLst>
          </p:cNvPr>
          <p:cNvCxnSpPr/>
          <p:nvPr/>
        </p:nvCxnSpPr>
        <p:spPr>
          <a:xfrm flipV="1">
            <a:off x="1848727" y="128708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83CEC3-7C8A-5E4F-BC59-3B8EFD9D68BB}"/>
              </a:ext>
            </a:extLst>
          </p:cNvPr>
          <p:cNvCxnSpPr/>
          <p:nvPr/>
        </p:nvCxnSpPr>
        <p:spPr>
          <a:xfrm flipV="1">
            <a:off x="3876201" y="3854852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699A06-0712-5944-A863-7A5C2C4CE5CF}"/>
              </a:ext>
            </a:extLst>
          </p:cNvPr>
          <p:cNvCxnSpPr/>
          <p:nvPr/>
        </p:nvCxnSpPr>
        <p:spPr>
          <a:xfrm flipV="1">
            <a:off x="3887979" y="1294344"/>
            <a:ext cx="0" cy="2450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C:\Users\Jessica\Downloads\parts_0002.png">
            <a:extLst>
              <a:ext uri="{FF2B5EF4-FFF2-40B4-BE49-F238E27FC236}">
                <a16:creationId xmlns:a16="http://schemas.microsoft.com/office/drawing/2014/main" id="{94294B7A-4E72-A041-B392-783E641F1F09}"/>
              </a:ext>
            </a:extLst>
          </p:cNvPr>
          <p:cNvPicPr/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5" t="73881" r="36813" b="13664"/>
          <a:stretch/>
        </p:blipFill>
        <p:spPr bwMode="auto">
          <a:xfrm>
            <a:off x="148343" y="2075543"/>
            <a:ext cx="1656837" cy="13434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353E08-B8E2-844A-84ED-2ABF901ADFD3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5" t="19879" r="27392" b="59722"/>
          <a:stretch/>
        </p:blipFill>
        <p:spPr bwMode="auto">
          <a:xfrm>
            <a:off x="1996201" y="1533822"/>
            <a:ext cx="1744305" cy="21097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DFC86EF-BF8F-C946-AFAC-E4AA4989DD3B}"/>
              </a:ext>
            </a:extLst>
          </p:cNvPr>
          <p:cNvGrpSpPr/>
          <p:nvPr/>
        </p:nvGrpSpPr>
        <p:grpSpPr>
          <a:xfrm>
            <a:off x="3955549" y="1772350"/>
            <a:ext cx="1824208" cy="1572193"/>
            <a:chOff x="3955549" y="1772350"/>
            <a:chExt cx="1824208" cy="1572193"/>
          </a:xfrm>
        </p:grpSpPr>
        <p:pic>
          <p:nvPicPr>
            <p:cNvPr id="23" name="Picture 22" descr="C:\Users\Jessica\Downloads\parts_0002.png">
              <a:extLst>
                <a:ext uri="{FF2B5EF4-FFF2-40B4-BE49-F238E27FC236}">
                  <a16:creationId xmlns:a16="http://schemas.microsoft.com/office/drawing/2014/main" id="{1C5B52F8-4647-4F48-A1E8-66A0C4918D86}"/>
                </a:ext>
              </a:extLst>
            </p:cNvPr>
            <p:cNvPicPr/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40" t="31662" r="66477" b="48041"/>
            <a:stretch/>
          </p:blipFill>
          <p:spPr bwMode="auto">
            <a:xfrm>
              <a:off x="3955549" y="1772350"/>
              <a:ext cx="1824208" cy="156595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4EFFB2-7720-8C45-BB81-474A25CB4242}"/>
                </a:ext>
              </a:extLst>
            </p:cNvPr>
            <p:cNvSpPr/>
            <p:nvPr/>
          </p:nvSpPr>
          <p:spPr>
            <a:xfrm>
              <a:off x="5167118" y="2990518"/>
              <a:ext cx="383540" cy="3540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30417103-F86B-414C-8BB6-CF4E54EC9398}"/>
              </a:ext>
            </a:extLst>
          </p:cNvPr>
          <p:cNvPicPr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4" t="41704" r="33984" b="39096"/>
          <a:stretch/>
        </p:blipFill>
        <p:spPr bwMode="auto">
          <a:xfrm>
            <a:off x="6011593" y="1316112"/>
            <a:ext cx="1954906" cy="24508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61F803-534B-6243-8ACA-093DB1648EFB}"/>
              </a:ext>
            </a:extLst>
          </p:cNvPr>
          <p:cNvPicPr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3" t="63670" r="12242" b="16763"/>
          <a:stretch/>
        </p:blipFill>
        <p:spPr bwMode="auto">
          <a:xfrm>
            <a:off x="8080523" y="1911210"/>
            <a:ext cx="1927963" cy="1574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AA51FDF-E2AB-E149-9B6F-06D7C815BBF6}"/>
              </a:ext>
            </a:extLst>
          </p:cNvPr>
          <p:cNvPicPr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" t="86473" r="21427"/>
          <a:stretch/>
        </p:blipFill>
        <p:spPr bwMode="auto">
          <a:xfrm>
            <a:off x="5981413" y="4393081"/>
            <a:ext cx="2016847" cy="15577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1E7E1AD-43EC-5D4F-ADAC-FD6988635162}"/>
              </a:ext>
            </a:extLst>
          </p:cNvPr>
          <p:cNvPicPr/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8" t="66534" r="24887" b="19759"/>
          <a:stretch/>
        </p:blipFill>
        <p:spPr bwMode="auto">
          <a:xfrm>
            <a:off x="10247085" y="1835943"/>
            <a:ext cx="1553029" cy="17515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BBD0E15-7C14-FD48-A53B-9609607B75CD}"/>
              </a:ext>
            </a:extLst>
          </p:cNvPr>
          <p:cNvPicPr/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5" t="83167" r="20896"/>
          <a:stretch/>
        </p:blipFill>
        <p:spPr bwMode="auto">
          <a:xfrm>
            <a:off x="10348686" y="4393081"/>
            <a:ext cx="1349829" cy="14492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Picture 35" descr="C:\Users\Jessica\Downloads\parts_0002.png">
            <a:extLst>
              <a:ext uri="{FF2B5EF4-FFF2-40B4-BE49-F238E27FC236}">
                <a16:creationId xmlns:a16="http://schemas.microsoft.com/office/drawing/2014/main" id="{EBA3DDE3-C47D-4A4E-AC98-5F1AF7EDB292}"/>
              </a:ext>
            </a:extLst>
          </p:cNvPr>
          <p:cNvPicPr/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200" y="4121124"/>
            <a:ext cx="2068293" cy="1829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9289916-0506-9C4F-B7D1-7184B29A91EA}"/>
              </a:ext>
            </a:extLst>
          </p:cNvPr>
          <p:cNvPicPr/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7" t="46572" r="16302" b="39484"/>
          <a:stretch/>
        </p:blipFill>
        <p:spPr bwMode="auto">
          <a:xfrm>
            <a:off x="160969" y="4517551"/>
            <a:ext cx="1633583" cy="12168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A80CB04-B184-D84A-8580-9167D12D02B2}"/>
              </a:ext>
            </a:extLst>
          </p:cNvPr>
          <p:cNvPicPr/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4" r="20304" b="81540"/>
          <a:stretch/>
        </p:blipFill>
        <p:spPr bwMode="auto">
          <a:xfrm>
            <a:off x="2018640" y="4150328"/>
            <a:ext cx="1575417" cy="20850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633EA5B-66AE-E24D-8987-0EFAB3D47146}"/>
              </a:ext>
            </a:extLst>
          </p:cNvPr>
          <p:cNvPicPr/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3" t="24428" r="10975" b="61678"/>
          <a:stretch/>
        </p:blipFill>
        <p:spPr bwMode="auto">
          <a:xfrm>
            <a:off x="8208983" y="4393081"/>
            <a:ext cx="1701702" cy="11868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0774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2C6D0BB-79FF-4043-BDF1-3C2297579273}"/>
              </a:ext>
            </a:extLst>
          </p:cNvPr>
          <p:cNvSpPr txBox="1"/>
          <p:nvPr/>
        </p:nvSpPr>
        <p:spPr>
          <a:xfrm>
            <a:off x="538791" y="1112929"/>
            <a:ext cx="2567266" cy="2796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Think of another example of data flow</a:t>
            </a:r>
          </a:p>
        </p:txBody>
      </p:sp>
      <p:pic>
        <p:nvPicPr>
          <p:cNvPr id="60" name="Picture 59" descr="C:\Users\Jessica\Downloads\parts.png">
            <a:extLst>
              <a:ext uri="{FF2B5EF4-FFF2-40B4-BE49-F238E27FC236}">
                <a16:creationId xmlns:a16="http://schemas.microsoft.com/office/drawing/2014/main" id="{D337A1E2-4FAF-C54B-A98A-249C8943B3DA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3" t="13597" r="7463" b="21926"/>
          <a:stretch/>
        </p:blipFill>
        <p:spPr bwMode="auto">
          <a:xfrm>
            <a:off x="14512" y="1115654"/>
            <a:ext cx="6052584" cy="27549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422677" y="1236915"/>
            <a:ext cx="5521897" cy="2604639"/>
            <a:chOff x="549253" y="1301464"/>
            <a:chExt cx="3955795" cy="242416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49253" y="3725625"/>
              <a:ext cx="389543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505048" y="1301464"/>
              <a:ext cx="0" cy="23649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1088572" y="306162"/>
            <a:ext cx="99132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1.2.  Computer Components and Data Flow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344149" y="1086623"/>
            <a:ext cx="75665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44149" y="2529758"/>
            <a:ext cx="27314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175" indent="-112713"/>
            <a:r>
              <a:rPr lang="en-US" sz="1600" dirty="0"/>
              <a:t>1. </a:t>
            </a:r>
            <a:r>
              <a:rPr lang="en-US" sz="1600" b="1" dirty="0"/>
              <a:t>Think &amp; Talk: </a:t>
            </a:r>
            <a:r>
              <a:rPr lang="en-US" sz="1600" dirty="0"/>
              <a:t>What do you notice in the picture about the flow of data</a:t>
            </a:r>
            <a:r>
              <a:rPr lang="en-US" sz="1600" i="1" dirty="0"/>
              <a:t> </a:t>
            </a:r>
            <a:r>
              <a:rPr lang="en-US" sz="1600" dirty="0"/>
              <a:t>across the computer components? Explain using the picture.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7968" y="3865693"/>
            <a:ext cx="3816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6075" indent="-346075"/>
            <a:r>
              <a:rPr lang="en-US" dirty="0"/>
              <a:t>2. </a:t>
            </a:r>
            <a:r>
              <a:rPr lang="en-US" b="1" dirty="0"/>
              <a:t>Think, Talk, &amp; Do:  </a:t>
            </a:r>
            <a:r>
              <a:rPr lang="en-US" dirty="0"/>
              <a:t>With your team members take turns putting together the Raspberry Pi computer.  As you do, name the components you assemble or connect.  </a:t>
            </a:r>
            <a:r>
              <a:rPr lang="en-US" i="1" dirty="0"/>
              <a:t>-What is you favorite part? Why?  -What component is linked to the HDMI connector? 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2432" y="6289503"/>
            <a:ext cx="43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Times New Roman" charset="0"/>
                <a:cs typeface="Times New Roman" charset="0"/>
              </a:rPr>
              <a:t>AOLME PROJECT - LEVEL 1- SESSION 1- 2019</a:t>
            </a:r>
            <a:r>
              <a:rPr lang="en-US" dirty="0"/>
              <a:t> </a:t>
            </a:r>
          </a:p>
        </p:txBody>
      </p:sp>
      <p:sp>
        <p:nvSpPr>
          <p:cNvPr id="48" name="Rectangle 115"/>
          <p:cNvSpPr>
            <a:spLocks noChangeArrowheads="1"/>
          </p:cNvSpPr>
          <p:nvPr/>
        </p:nvSpPr>
        <p:spPr bwMode="auto">
          <a:xfrm>
            <a:off x="4301865" y="6165617"/>
            <a:ext cx="338499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MATERIALS DEVELOPED BY THE AOLME</a:t>
            </a:r>
            <a:r>
              <a:rPr lang="en-US" altLang="en-US" sz="800" dirty="0">
                <a:solidFill>
                  <a:schemeClr val="bg1">
                    <a:lumMod val="75000"/>
                  </a:schemeClr>
                </a:solidFill>
                <a:latin typeface="Arial Unicode MS" charset="0"/>
                <a:ea typeface="Times New Roman" charset="0"/>
                <a:cs typeface="Courier New" charset="0"/>
              </a:rPr>
              <a:t> PROJECT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Unicode MS" charset="0"/>
                <a:ea typeface="Times New Roman" charset="0"/>
                <a:cs typeface="Courier New" charset="0"/>
              </a:rPr>
              <a:t> AT THE UNIVERSITY OF NEW MEXICO, PLEASE DO NOT COPY OR DISTRIBUTE ANY OF THESE COPYRIGHTED TASKS WITHOUT PROPER AUTHORIZATION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ECF707-D4B9-BF42-BC6E-D96889F8EAC7}"/>
              </a:ext>
            </a:extLst>
          </p:cNvPr>
          <p:cNvGrpSpPr/>
          <p:nvPr/>
        </p:nvGrpSpPr>
        <p:grpSpPr>
          <a:xfrm>
            <a:off x="3742548" y="3903791"/>
            <a:ext cx="2396456" cy="2293092"/>
            <a:chOff x="319314" y="3976468"/>
            <a:chExt cx="2396456" cy="2293092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610F408-40F7-DC4F-8FDA-8D025E5EF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14" y="3976468"/>
              <a:ext cx="2396456" cy="2293092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985FDC2-BEEC-8C4F-B93B-4F5D5A89C47F}"/>
                </a:ext>
              </a:extLst>
            </p:cNvPr>
            <p:cNvPicPr/>
            <p:nvPr/>
          </p:nvPicPr>
          <p:blipFill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203" y="4769790"/>
              <a:ext cx="678590" cy="5389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C54EF22B-B8C4-C945-8D82-7400988A4B1E}"/>
              </a:ext>
            </a:extLst>
          </p:cNvPr>
          <p:cNvPicPr/>
          <p:nvPr/>
        </p:nvPicPr>
        <p:blipFill rotWithShape="1">
          <a:blip r:embed="rId6"/>
          <a:srcRect b="13673"/>
          <a:stretch/>
        </p:blipFill>
        <p:spPr bwMode="auto">
          <a:xfrm>
            <a:off x="5834787" y="1114557"/>
            <a:ext cx="6308513" cy="57040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5B91427-ADAA-AB45-978B-59B021188643}"/>
              </a:ext>
            </a:extLst>
          </p:cNvPr>
          <p:cNvSpPr/>
          <p:nvPr/>
        </p:nvSpPr>
        <p:spPr>
          <a:xfrm>
            <a:off x="6021437" y="5390963"/>
            <a:ext cx="142116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i="1" dirty="0"/>
              <a:t>REMEMBER!</a:t>
            </a:r>
            <a:r>
              <a:rPr lang="en-US" sz="1400" dirty="0"/>
              <a:t> Connect the power last.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323040">
            <a:off x="6960480" y="4547041"/>
            <a:ext cx="1059424" cy="11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0734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45008</TotalTime>
  <Words>1568</Words>
  <Application>Microsoft Macintosh PowerPoint</Application>
  <PresentationFormat>Widescreen</PresentationFormat>
  <Paragraphs>133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 Unicode MS</vt:lpstr>
      <vt:lpstr>Arial</vt:lpstr>
      <vt:lpstr>Calibri</vt:lpstr>
      <vt:lpstr>Courier New</vt:lpstr>
      <vt:lpstr>Gill Sans MT</vt:lpstr>
      <vt:lpstr>Parcel</vt:lpstr>
      <vt:lpstr>AOLME Curriculum SESSION 1</vt:lpstr>
      <vt:lpstr>Level 1</vt:lpstr>
      <vt:lpstr>Basics of Raspberry PI and Linux</vt:lpstr>
      <vt:lpstr>Selected ACTIVITIES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AOLME Curriculum</dc:title>
  <dc:creator>Carlos Lopez Leiva</dc:creator>
  <cp:lastModifiedBy>Carlos Lopez Leiva</cp:lastModifiedBy>
  <cp:revision>257</cp:revision>
  <cp:lastPrinted>2018-02-02T23:47:11Z</cp:lastPrinted>
  <dcterms:created xsi:type="dcterms:W3CDTF">2017-05-22T00:10:34Z</dcterms:created>
  <dcterms:modified xsi:type="dcterms:W3CDTF">2019-02-10T21:14:38Z</dcterms:modified>
</cp:coreProperties>
</file>